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88163" cy="100203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FF"/>
    <a:srgbClr val="CC99FF"/>
    <a:srgbClr val="FF66FF"/>
    <a:srgbClr val="CC66FF"/>
    <a:srgbClr val="9966FF"/>
    <a:srgbClr val="FF0066"/>
    <a:srgbClr val="66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90" y="2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oja_de_c_lculo_de_Microsoft_Excel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000" b="1" baseline="0" dirty="0" smtClean="0">
                <a:latin typeface="Agency FB" panose="020B0503020202020204" pitchFamily="34" charset="0"/>
              </a:rPr>
              <a:t>LA CANTIDAD DE BENEFICIARIOS DE PADRON 1, ES DE </a:t>
            </a:r>
            <a:r>
              <a:rPr lang="en-US" sz="2000" b="1" baseline="0" dirty="0" smtClean="0">
                <a:solidFill>
                  <a:srgbClr val="FF0000"/>
                </a:solidFill>
                <a:latin typeface="Agency FB" panose="020B0503020202020204" pitchFamily="34" charset="0"/>
              </a:rPr>
              <a:t>45</a:t>
            </a:r>
            <a:r>
              <a:rPr lang="en-US" sz="2000" b="1" baseline="0" dirty="0" smtClean="0">
                <a:solidFill>
                  <a:schemeClr val="tx1"/>
                </a:solidFill>
                <a:latin typeface="Agency FB" panose="020B0503020202020204" pitchFamily="34" charset="0"/>
              </a:rPr>
              <a:t>,</a:t>
            </a:r>
            <a:r>
              <a:rPr lang="en-US" sz="2000" b="1" baseline="0" dirty="0" smtClean="0">
                <a:latin typeface="Agency FB" panose="020B0503020202020204" pitchFamily="34" charset="0"/>
              </a:rPr>
              <a:t> Y SE DIVIDE EN DOS VULNERABILIDADES:</a:t>
            </a:r>
            <a:r>
              <a:rPr lang="en-US" sz="2000" b="1" baseline="0" dirty="0" smtClean="0">
                <a:solidFill>
                  <a:srgbClr val="CC99FF"/>
                </a:solidFill>
                <a:latin typeface="Agency FB" panose="020B0503020202020204" pitchFamily="34" charset="0"/>
              </a:rPr>
              <a:t> LACTANCIA </a:t>
            </a:r>
            <a:r>
              <a:rPr lang="en-US" sz="2000" b="1" baseline="0" dirty="0" smtClean="0">
                <a:latin typeface="Agency FB" panose="020B0503020202020204" pitchFamily="34" charset="0"/>
              </a:rPr>
              <a:t>Y </a:t>
            </a:r>
            <a:r>
              <a:rPr lang="en-US" sz="2000" b="1" baseline="0" dirty="0" smtClean="0">
                <a:solidFill>
                  <a:srgbClr val="FF00FF"/>
                </a:solidFill>
                <a:latin typeface="Agency FB" panose="020B0503020202020204" pitchFamily="34" charset="0"/>
              </a:rPr>
              <a:t>EMBARAZO.     </a:t>
            </a:r>
            <a:r>
              <a:rPr lang="en-US" sz="2800" b="0" baseline="0" dirty="0" smtClean="0">
                <a:solidFill>
                  <a:schemeClr val="tx1"/>
                </a:solidFill>
                <a:latin typeface="Agency FB" panose="020B0503020202020204" pitchFamily="34" charset="0"/>
              </a:rPr>
              <a:t>MES DE ENERO 2020</a:t>
            </a:r>
            <a:endParaRPr lang="en-US" sz="2800" b="0" dirty="0">
              <a:solidFill>
                <a:srgbClr val="FF00FF"/>
              </a:solidFill>
              <a:latin typeface="Agency FB" panose="020B0503020202020204" pitchFamily="34" charset="0"/>
            </a:endParaRPr>
          </a:p>
        </c:rich>
      </c:tx>
      <c:layout>
        <c:manualLayout>
          <c:xMode val="edge"/>
          <c:yMode val="edge"/>
          <c:x val="0.18163873612285308"/>
          <c:y val="8.5913050243067984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6.7646751486825113E-2"/>
          <c:y val="0.17432637319242239"/>
          <c:w val="0.93235322193825076"/>
          <c:h val="0.74193757057756338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Columna1</c:v>
                </c:pt>
              </c:strCache>
            </c:strRef>
          </c:tx>
          <c:spPr>
            <a:solidFill>
              <a:srgbClr val="66FF66"/>
            </a:solidFill>
            <a:ln>
              <a:noFill/>
            </a:ln>
            <a:effectLst/>
            <a:sp3d/>
          </c:spPr>
          <c:invertIfNegative val="0"/>
          <c:dPt>
            <c:idx val="0"/>
            <c:invertIfNegative val="0"/>
            <c:bubble3D val="0"/>
            <c:spPr>
              <a:solidFill>
                <a:srgbClr val="CC99FF"/>
              </a:solidFill>
              <a:ln>
                <a:noFill/>
              </a:ln>
              <a:effectLst/>
              <a:sp3d/>
            </c:spPr>
          </c:dPt>
          <c:dPt>
            <c:idx val="1"/>
            <c:invertIfNegative val="0"/>
            <c:bubble3D val="0"/>
            <c:spPr>
              <a:solidFill>
                <a:srgbClr val="FF00FF"/>
              </a:solidFill>
              <a:ln>
                <a:noFill/>
              </a:ln>
              <a:effectLst/>
              <a:sp3d/>
            </c:spPr>
          </c:dPt>
          <c:dLbls>
            <c:dLbl>
              <c:idx val="0"/>
              <c:layout>
                <c:manualLayout>
                  <c:x val="-3.7494722691589666E-3"/>
                  <c:y val="0.15320543427350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2.4996481794393112E-3"/>
                  <c:y val="0.1198999050836126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3200" b="1" i="0" u="none" strike="noStrike" kern="1200" baseline="0">
                    <a:solidFill>
                      <a:schemeClr val="bg1"/>
                    </a:solidFill>
                    <a:latin typeface="Agency FB" panose="020B0503020202020204" pitchFamily="34" charset="0"/>
                    <a:ea typeface="+mn-ea"/>
                    <a:cs typeface="+mn-cs"/>
                  </a:defRPr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Hoja1!$A$2:$A$3</c:f>
              <c:strCache>
                <c:ptCount val="2"/>
                <c:pt idx="0">
                  <c:v>No° DE BENEF. LACTANCIA</c:v>
                </c:pt>
                <c:pt idx="1">
                  <c:v>No° DE BENEF. EMBARAZO</c:v>
                </c:pt>
              </c:strCache>
            </c:strRef>
          </c:cat>
          <c:val>
            <c:numRef>
              <c:f>Hoja1!$B$2:$B$3</c:f>
              <c:numCache>
                <c:formatCode>General</c:formatCode>
                <c:ptCount val="2"/>
                <c:pt idx="0">
                  <c:v>28</c:v>
                </c:pt>
                <c:pt idx="1">
                  <c:v>17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29215704"/>
        <c:axId val="229216088"/>
        <c:axId val="0"/>
      </c:bar3DChart>
      <c:catAx>
        <c:axId val="2292157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gency FB" panose="020B0503020202020204" pitchFamily="34" charset="0"/>
                <a:ea typeface="+mn-ea"/>
                <a:cs typeface="+mn-cs"/>
              </a:defRPr>
            </a:pPr>
            <a:endParaRPr lang="es-MX"/>
          </a:p>
        </c:txPr>
        <c:crossAx val="229216088"/>
        <c:crosses val="autoZero"/>
        <c:auto val="1"/>
        <c:lblAlgn val="ctr"/>
        <c:lblOffset val="100"/>
        <c:noMultiLvlLbl val="0"/>
      </c:catAx>
      <c:valAx>
        <c:axId val="22921608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gency FB" panose="020B0503020202020204" pitchFamily="34" charset="0"/>
                <a:ea typeface="+mn-ea"/>
                <a:cs typeface="+mn-cs"/>
              </a:defRPr>
            </a:pPr>
            <a:endParaRPr lang="es-MX"/>
          </a:p>
        </c:txPr>
        <c:crossAx val="22921570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MX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9DFCB-CD57-46EF-9533-BBFE2D0E0398}" type="datetimeFigureOut">
              <a:rPr lang="es-MX" smtClean="0"/>
              <a:t>03/06/2020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71F-BEBB-4E29-A8BF-724548A4EFD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428098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9DFCB-CD57-46EF-9533-BBFE2D0E0398}" type="datetimeFigureOut">
              <a:rPr lang="es-MX" smtClean="0"/>
              <a:t>03/06/2020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71F-BEBB-4E29-A8BF-724548A4EFD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979148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9DFCB-CD57-46EF-9533-BBFE2D0E0398}" type="datetimeFigureOut">
              <a:rPr lang="es-MX" smtClean="0"/>
              <a:t>03/06/2020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71F-BEBB-4E29-A8BF-724548A4EFD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481807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9DFCB-CD57-46EF-9533-BBFE2D0E0398}" type="datetimeFigureOut">
              <a:rPr lang="es-MX" smtClean="0"/>
              <a:t>03/06/2020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71F-BEBB-4E29-A8BF-724548A4EFD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895295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9DFCB-CD57-46EF-9533-BBFE2D0E0398}" type="datetimeFigureOut">
              <a:rPr lang="es-MX" smtClean="0"/>
              <a:t>03/06/2020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71F-BEBB-4E29-A8BF-724548A4EFD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326610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9DFCB-CD57-46EF-9533-BBFE2D0E0398}" type="datetimeFigureOut">
              <a:rPr lang="es-MX" smtClean="0"/>
              <a:t>03/06/2020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71F-BEBB-4E29-A8BF-724548A4EFD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306553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9DFCB-CD57-46EF-9533-BBFE2D0E0398}" type="datetimeFigureOut">
              <a:rPr lang="es-MX" smtClean="0"/>
              <a:t>03/06/2020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71F-BEBB-4E29-A8BF-724548A4EFD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942239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9DFCB-CD57-46EF-9533-BBFE2D0E0398}" type="datetimeFigureOut">
              <a:rPr lang="es-MX" smtClean="0"/>
              <a:t>03/06/2020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71F-BEBB-4E29-A8BF-724548A4EFD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11089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9DFCB-CD57-46EF-9533-BBFE2D0E0398}" type="datetimeFigureOut">
              <a:rPr lang="es-MX" smtClean="0"/>
              <a:t>03/06/2020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71F-BEBB-4E29-A8BF-724548A4EFD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612129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9DFCB-CD57-46EF-9533-BBFE2D0E0398}" type="datetimeFigureOut">
              <a:rPr lang="es-MX" smtClean="0"/>
              <a:t>03/06/2020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71F-BEBB-4E29-A8BF-724548A4EFD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639835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9DFCB-CD57-46EF-9533-BBFE2D0E0398}" type="datetimeFigureOut">
              <a:rPr lang="es-MX" smtClean="0"/>
              <a:t>03/06/2020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71F-BEBB-4E29-A8BF-724548A4EFD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0086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A9DFCB-CD57-46EF-9533-BBFE2D0E0398}" type="datetimeFigureOut">
              <a:rPr lang="es-MX" smtClean="0"/>
              <a:t>03/06/2020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C2071F-BEBB-4E29-A8BF-724548A4EFD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489793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Gráfico 7"/>
          <p:cNvGraphicFramePr/>
          <p:nvPr>
            <p:extLst>
              <p:ext uri="{D42A27DB-BD31-4B8C-83A1-F6EECF244321}">
                <p14:modId xmlns:p14="http://schemas.microsoft.com/office/powerpoint/2010/main" val="2018989177"/>
              </p:ext>
            </p:extLst>
          </p:nvPr>
        </p:nvGraphicFramePr>
        <p:xfrm>
          <a:off x="599560" y="337625"/>
          <a:ext cx="10781203" cy="62086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81514029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29</Words>
  <Application>Microsoft Office PowerPoint</Application>
  <PresentationFormat>Panorámica</PresentationFormat>
  <Paragraphs>3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Agency FB</vt:lpstr>
      <vt:lpstr>Arial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hp</dc:creator>
  <cp:lastModifiedBy>hp</cp:lastModifiedBy>
  <cp:revision>5</cp:revision>
  <cp:lastPrinted>2020-06-01T16:06:39Z</cp:lastPrinted>
  <dcterms:created xsi:type="dcterms:W3CDTF">2020-05-31T02:43:13Z</dcterms:created>
  <dcterms:modified xsi:type="dcterms:W3CDTF">2020-06-04T00:08:01Z</dcterms:modified>
</cp:coreProperties>
</file>